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85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8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1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91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2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9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7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2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3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4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9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7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0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7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4A5714-7335-48CE-BD1A-E44CAD6DA1E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76EA-262C-4BAD-B446-F50BB3D0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5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dit-it.ru/tk/195_3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C8940-C311-43AD-B2D6-D25EE72D7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ОЦЕНКА ПЕРСОНАЛА НА МАЛОМ ПРЕДПРИЯТИИ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667AF9-6956-454A-8D67-679E1F055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81" y="5643141"/>
            <a:ext cx="11306176" cy="86142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ООО «Премиум-Аудит»</a:t>
            </a:r>
          </a:p>
          <a:p>
            <a:pPr algn="r"/>
            <a:r>
              <a:rPr lang="ru-RU" dirty="0"/>
              <a:t>Соколова Татьяна Евгеньевна </a:t>
            </a:r>
          </a:p>
        </p:txBody>
      </p:sp>
    </p:spTree>
    <p:extLst>
      <p:ext uri="{BB962C8B-B14F-4D97-AF65-F5344CB8AC3E}">
        <p14:creationId xmlns:p14="http://schemas.microsoft.com/office/powerpoint/2010/main" val="266724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76B155-13DA-4007-BDE7-FED44861E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79" b="23837"/>
          <a:stretch/>
        </p:blipFill>
        <p:spPr>
          <a:xfrm>
            <a:off x="6096000" y="93306"/>
            <a:ext cx="5921829" cy="669004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142DEDE-3B75-426E-86D5-84A2341B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23" y="172799"/>
            <a:ext cx="4260980" cy="6526581"/>
          </a:xfrm>
        </p:spPr>
        <p:txBody>
          <a:bodyPr/>
          <a:lstStyle/>
          <a:p>
            <a:pPr algn="ctr"/>
            <a:r>
              <a:rPr lang="ru-RU" sz="3600" dirty="0"/>
              <a:t>Методы оценки персонала</a:t>
            </a:r>
            <a:br>
              <a:rPr lang="ru-RU" sz="3600" dirty="0"/>
            </a:br>
            <a:br>
              <a:rPr lang="ru-RU" sz="3600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Тестирование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Экспертные оценки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Критический инцидент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Деловая игра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Анализ конкретных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12398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51C5023-CC68-4560-BFAE-55CFE44F1C7E}"/>
              </a:ext>
            </a:extLst>
          </p:cNvPr>
          <p:cNvSpPr txBox="1">
            <a:spLocks/>
          </p:cNvSpPr>
          <p:nvPr/>
        </p:nvSpPr>
        <p:spPr>
          <a:xfrm>
            <a:off x="189722" y="172799"/>
            <a:ext cx="4540897" cy="6526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/>
              <a:t>Методы оценки персонала</a:t>
            </a:r>
            <a:br>
              <a:rPr lang="ru-RU" sz="3600" dirty="0"/>
            </a:br>
            <a:br>
              <a:rPr lang="ru-RU" sz="3600" dirty="0"/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Ранжирование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Программированный контроль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Экзамен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AB607-4971-46AA-B350-BBC045384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2" b="-1"/>
          <a:stretch/>
        </p:blipFill>
        <p:spPr>
          <a:xfrm>
            <a:off x="6393140" y="172798"/>
            <a:ext cx="5609137" cy="6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6D731-5B90-41C4-BDC7-4C521B07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37322"/>
            <a:ext cx="4648200" cy="4861249"/>
          </a:xfrm>
        </p:spPr>
        <p:txBody>
          <a:bodyPr/>
          <a:lstStyle/>
          <a:p>
            <a:pPr algn="ctr"/>
            <a:r>
              <a:rPr lang="ru-RU" sz="4400" dirty="0"/>
              <a:t>Разработка системы критериев оценки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54DFE1-31C9-4FE7-B34C-F2E3A9595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93"/>
          <a:stretch/>
        </p:blipFill>
        <p:spPr>
          <a:xfrm>
            <a:off x="5593179" y="37322"/>
            <a:ext cx="6312682" cy="67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A49126-5B5F-4DB9-A709-59C8C763B42F}"/>
              </a:ext>
            </a:extLst>
          </p:cNvPr>
          <p:cNvSpPr txBox="1">
            <a:spLocks/>
          </p:cNvSpPr>
          <p:nvPr/>
        </p:nvSpPr>
        <p:spPr>
          <a:xfrm>
            <a:off x="65314" y="37322"/>
            <a:ext cx="4648200" cy="4861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/>
              <a:t>Разработка системы критериев оценки</a:t>
            </a:r>
            <a:br>
              <a:rPr lang="ru-RU" sz="3600"/>
            </a:br>
            <a:br>
              <a:rPr lang="ru-RU" sz="3600"/>
            </a:b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CDA67F-EE63-490F-A710-EE3063766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43"/>
          <a:stretch/>
        </p:blipFill>
        <p:spPr>
          <a:xfrm>
            <a:off x="5878287" y="121299"/>
            <a:ext cx="6092890" cy="66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6B7A0-DFF6-4356-8517-2244643B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18" y="32841"/>
            <a:ext cx="11840547" cy="564318"/>
          </a:xfrm>
        </p:spPr>
        <p:txBody>
          <a:bodyPr/>
          <a:lstStyle/>
          <a:p>
            <a:pPr algn="ctr"/>
            <a:r>
              <a:rPr lang="ru-RU" sz="3600" dirty="0"/>
              <a:t>Аттестация сотрудников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562B8C9-6EBC-4FFD-809C-461A91F5A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46064"/>
              </p:ext>
            </p:extLst>
          </p:nvPr>
        </p:nvGraphicFramePr>
        <p:xfrm>
          <a:off x="65313" y="597160"/>
          <a:ext cx="12027159" cy="619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317">
                  <a:extLst>
                    <a:ext uri="{9D8B030D-6E8A-4147-A177-3AD203B41FA5}">
                      <a16:colId xmlns:a16="http://schemas.microsoft.com/office/drawing/2014/main" val="3755699093"/>
                    </a:ext>
                  </a:extLst>
                </a:gridCol>
                <a:gridCol w="6071842">
                  <a:extLst>
                    <a:ext uri="{9D8B030D-6E8A-4147-A177-3AD203B41FA5}">
                      <a16:colId xmlns:a16="http://schemas.microsoft.com/office/drawing/2014/main" val="2527996733"/>
                    </a:ext>
                  </a:extLst>
                </a:gridCol>
              </a:tblGrid>
              <a:tr h="366078">
                <a:tc>
                  <a:txBody>
                    <a:bodyPr/>
                    <a:lstStyle/>
                    <a:p>
                      <a:r>
                        <a:rPr lang="ru-RU" dirty="0"/>
                        <a:t>Обязательная аттестация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Необязательная аттестация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02077"/>
                  </a:ext>
                </a:extLst>
              </a:tr>
              <a:tr h="1585409"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Аттестация предусмотрена законодательными актами. Например, аттестация обычно проводится в бюджетных учреждениях в отношении государственных и муниципальных служащих (</a:t>
                      </a:r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ст. 195.3 ТК РФ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ст. 195.3</a:t>
                      </a:r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ТК РФ)</a:t>
                      </a:r>
                      <a:endParaRPr lang="ru-RU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Инициативой администрации предприятия.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918375"/>
                  </a:ext>
                </a:extLst>
              </a:tr>
              <a:tr h="165806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Частью 2 ст. 81 ТК РФ предусмотрено, что порядок проведения аттестации устанавливается трудовым законодательством и иными нормативными правовыми актами, локальными нормативными актами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Нормативно-правовые акты не определяют порядок и условия проведения аттестации в подобной ситуации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61373"/>
                  </a:ext>
                </a:extLst>
              </a:tr>
              <a:tr h="524493"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Должны быть разработаны локальные положения об аттестации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637170"/>
                  </a:ext>
                </a:extLst>
              </a:tr>
              <a:tr h="823288"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Сроки, график, для каждой профессионально-квалификационной группы разрабатываются свои собственные критерии оценки.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869826"/>
                  </a:ext>
                </a:extLst>
              </a:tr>
              <a:tr h="593387"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Доводятся до сведения аттестуемых работников не менее чем за две недели до начала аттестации.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878031"/>
                  </a:ext>
                </a:extLst>
              </a:tr>
              <a:tr h="640637"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результатам аттестации комиссия выносит рекомендации о соответствии работника определенной должности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82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44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4134D-E33B-463C-8DB4-1E6A3F1C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2" y="170617"/>
            <a:ext cx="4400144" cy="627052"/>
          </a:xfrm>
        </p:spPr>
        <p:txBody>
          <a:bodyPr/>
          <a:lstStyle/>
          <a:p>
            <a:pPr algn="ctr"/>
            <a:r>
              <a:rPr lang="ru-RU" sz="3200" dirty="0"/>
              <a:t>Аттестационный 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AAB462-E058-4A26-83BD-73743A0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24" y="0"/>
            <a:ext cx="546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8C82E-D5E0-4124-8F41-F7F54573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8" y="345714"/>
            <a:ext cx="11789924" cy="714601"/>
          </a:xfrm>
        </p:spPr>
        <p:txBody>
          <a:bodyPr/>
          <a:lstStyle/>
          <a:p>
            <a:pPr algn="ctr"/>
            <a:r>
              <a:rPr lang="ru-RU" sz="3600" dirty="0"/>
              <a:t>Мотивация сотрудников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1AD83B-C507-46FA-AF7F-2BFF6829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4" y="1167320"/>
            <a:ext cx="6206246" cy="56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9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54FEE-B282-4F21-8154-6D6C756B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55" y="112250"/>
            <a:ext cx="11848289" cy="831333"/>
          </a:xfrm>
        </p:spPr>
        <p:txBody>
          <a:bodyPr/>
          <a:lstStyle/>
          <a:p>
            <a:pPr algn="ctr"/>
            <a:r>
              <a:rPr lang="ru-RU" sz="4000" dirty="0"/>
              <a:t>Мотивация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7A1FE-F1EF-4EEE-9526-EAF3E173BD27}"/>
              </a:ext>
            </a:extLst>
          </p:cNvPr>
          <p:cNvSpPr txBox="1"/>
          <p:nvPr/>
        </p:nvSpPr>
        <p:spPr>
          <a:xfrm>
            <a:off x="629054" y="1253912"/>
            <a:ext cx="10933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Наиболее эффективен такой вид стимулирования, который условно можно было бы назвать «внутренним» вознаграждением. Это вознаграждение нельзя получить от кого-либо извне, оно возникает у человека в процессе труда благодаря правильно организованной работе. </a:t>
            </a:r>
          </a:p>
          <a:p>
            <a:endParaRPr lang="ru-RU" sz="2400" dirty="0"/>
          </a:p>
          <a:p>
            <a:r>
              <a:rPr lang="ru-RU" sz="2400" dirty="0"/>
              <a:t>Например:</a:t>
            </a:r>
          </a:p>
          <a:p>
            <a:r>
              <a:rPr lang="ru-RU" sz="2400" dirty="0"/>
              <a:t>•	достижение чего-либо;</a:t>
            </a:r>
          </a:p>
          <a:p>
            <a:r>
              <a:rPr lang="ru-RU" sz="2400" dirty="0"/>
              <a:t>•	познание чего-либо, повышения своей профессиональной квалификации;</a:t>
            </a:r>
          </a:p>
          <a:p>
            <a:r>
              <a:rPr lang="ru-RU" sz="2400" dirty="0"/>
              <a:t>•	успешно выполненная работа, осознание того, что человек занят настоящим делом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01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99C97-5B46-422C-9759-57044495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57" y="306803"/>
            <a:ext cx="11741285" cy="772967"/>
          </a:xfrm>
        </p:spPr>
        <p:txBody>
          <a:bodyPr/>
          <a:lstStyle/>
          <a:p>
            <a:pPr algn="ctr"/>
            <a:r>
              <a:rPr lang="ru-RU" sz="4000" dirty="0"/>
              <a:t>Организация контроля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9CB54-8C10-4517-A7F4-0A83F7487424}"/>
              </a:ext>
            </a:extLst>
          </p:cNvPr>
          <p:cNvSpPr txBox="1"/>
          <p:nvPr/>
        </p:nvSpPr>
        <p:spPr>
          <a:xfrm>
            <a:off x="1070042" y="1280304"/>
            <a:ext cx="104766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Сущность контроля сводится к следующим шагам:</a:t>
            </a:r>
          </a:p>
          <a:p>
            <a:endParaRPr lang="ru-RU" sz="2800" dirty="0"/>
          </a:p>
          <a:p>
            <a:r>
              <a:rPr lang="ru-RU" sz="2800" dirty="0"/>
              <a:t>•	определение и установление производственных или служебных нормативов;</a:t>
            </a:r>
          </a:p>
          <a:p>
            <a:endParaRPr lang="ru-RU" sz="2800" dirty="0"/>
          </a:p>
          <a:p>
            <a:r>
              <a:rPr lang="ru-RU" sz="2800" dirty="0"/>
              <a:t>•	оценка выполненной работы;</a:t>
            </a:r>
          </a:p>
          <a:p>
            <a:endParaRPr lang="ru-RU" sz="2800" dirty="0"/>
          </a:p>
          <a:p>
            <a:r>
              <a:rPr lang="ru-RU" sz="2800" dirty="0"/>
              <a:t>•	сравнение выполненной работы с установленными нормативами;</a:t>
            </a:r>
          </a:p>
          <a:p>
            <a:endParaRPr lang="ru-RU" sz="2800" dirty="0"/>
          </a:p>
          <a:p>
            <a:r>
              <a:rPr lang="ru-RU" sz="2800" dirty="0"/>
              <a:t>•	внесение соответствующих изменений в случае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136763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A4217-9A3F-4728-9EA8-1BC03E61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5" y="248437"/>
            <a:ext cx="11391089" cy="695146"/>
          </a:xfrm>
        </p:spPr>
        <p:txBody>
          <a:bodyPr/>
          <a:lstStyle/>
          <a:p>
            <a:pPr algn="ctr"/>
            <a:r>
              <a:rPr lang="ru-RU" sz="4000" dirty="0"/>
              <a:t>ИТОГИ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2DC66-7400-47E7-A458-0347CACC1FE4}"/>
              </a:ext>
            </a:extLst>
          </p:cNvPr>
          <p:cNvSpPr txBox="1"/>
          <p:nvPr/>
        </p:nvSpPr>
        <p:spPr>
          <a:xfrm>
            <a:off x="400455" y="855557"/>
            <a:ext cx="1172183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•	тщательно подбирать сотрудников, принимать на работу нового человека, только убедившись, что он действительно способен выполнять нужное поручение, а также установив с ним хорошие деловые отношения;</a:t>
            </a:r>
          </a:p>
          <a:p>
            <a:endParaRPr lang="ru-RU" sz="2000" dirty="0"/>
          </a:p>
          <a:p>
            <a:r>
              <a:rPr lang="ru-RU" sz="2000" dirty="0"/>
              <a:t>•	четко объяснить сотруднику, что от него требуется и как именно он должен выполнять эту работу (при этом обязательно убедитесь в том, что он действительно понимает Вас);</a:t>
            </a:r>
          </a:p>
          <a:p>
            <a:endParaRPr lang="ru-RU" sz="2000" dirty="0"/>
          </a:p>
          <a:p>
            <a:r>
              <a:rPr lang="ru-RU" sz="2000" dirty="0"/>
              <a:t>•	убедиться в том, что он действительно способен выполнять то, что Вам требуется;</a:t>
            </a:r>
          </a:p>
          <a:p>
            <a:endParaRPr lang="ru-RU" sz="2000" dirty="0"/>
          </a:p>
          <a:p>
            <a:r>
              <a:rPr lang="ru-RU" sz="2000" dirty="0"/>
              <a:t>•	убедиться в том, что сотрудник обеспечен всем необходимым для выполнения работы;</a:t>
            </a:r>
          </a:p>
          <a:p>
            <a:endParaRPr lang="ru-RU" sz="2000" dirty="0"/>
          </a:p>
          <a:p>
            <a:r>
              <a:rPr lang="ru-RU" sz="2000" dirty="0"/>
              <a:t>•	определить мотивы, способные побудить Вашего сотрудника выполнить больший объем работы или работать более интенсивно;</a:t>
            </a:r>
          </a:p>
          <a:p>
            <a:endParaRPr lang="ru-RU" sz="2000" dirty="0"/>
          </a:p>
          <a:p>
            <a:r>
              <a:rPr lang="ru-RU" sz="2000" dirty="0"/>
              <a:t>•	убедиться в том, что Вы в курсе всех дел фирмы и готовы в случае необходимости внести коррективы в работу Вашего сотрудника уже на начальном этапе;</a:t>
            </a:r>
          </a:p>
          <a:p>
            <a:endParaRPr lang="ru-RU" sz="2000" dirty="0"/>
          </a:p>
          <a:p>
            <a:r>
              <a:rPr lang="ru-RU" sz="2000" dirty="0"/>
              <a:t>•	не бояться высказывать одобрение и похвалу хорошо работающим сотрудникам;</a:t>
            </a:r>
          </a:p>
        </p:txBody>
      </p:sp>
    </p:spTree>
    <p:extLst>
      <p:ext uri="{BB962C8B-B14F-4D97-AF65-F5344CB8AC3E}">
        <p14:creationId xmlns:p14="http://schemas.microsoft.com/office/powerpoint/2010/main" val="129151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529F1-67F4-4370-A5C6-2864B786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9"/>
            <a:ext cx="10515600" cy="670572"/>
          </a:xfrm>
        </p:spPr>
        <p:txBody>
          <a:bodyPr/>
          <a:lstStyle/>
          <a:p>
            <a:pPr algn="ctr"/>
            <a:r>
              <a:rPr lang="ru-RU" dirty="0"/>
              <a:t>Стили управления руководителя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DE220-4E79-4F09-B6EA-2276A7CD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110" y="1147665"/>
            <a:ext cx="5980923" cy="5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6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FA64C-477E-4DF6-8077-29965BE7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9" y="1804863"/>
            <a:ext cx="10589336" cy="1400530"/>
          </a:xfrm>
        </p:spPr>
        <p:txBody>
          <a:bodyPr/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744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5A0BE-22D0-470C-846B-AE6060D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83" y="238115"/>
            <a:ext cx="11775233" cy="872228"/>
          </a:xfrm>
        </p:spPr>
        <p:txBody>
          <a:bodyPr/>
          <a:lstStyle/>
          <a:p>
            <a:r>
              <a:rPr lang="ru-RU" dirty="0"/>
              <a:t>Кадровая работа на малом предприятии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EC1AB-D578-4A64-9AE5-68B7A4EE51AD}"/>
              </a:ext>
            </a:extLst>
          </p:cNvPr>
          <p:cNvSpPr txBox="1"/>
          <p:nvPr/>
        </p:nvSpPr>
        <p:spPr>
          <a:xfrm>
            <a:off x="506962" y="1329243"/>
            <a:ext cx="10935477" cy="4530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1) кадровая работа малого предприятия должна быть проста — выполняются только те функции, которые необходимы;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23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специализированной кадровой службы на малом предприятии нет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23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 значительной степени кадровая работа носит неформальный характер; </a:t>
            </a:r>
          </a:p>
          <a:p>
            <a:pPr indent="323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функции кадровой работы на малом предприятии осуществляются в прерывистом режиме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3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кадровая работа направлена на обеспечение оперативных интересов организации;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23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некоторые виды кадровой документации, характерные для средних и крупных предприятий, на малых отсутствуют.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1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216D6-105D-4BD0-9D7B-7C320F1F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1" y="163513"/>
            <a:ext cx="11868538" cy="678828"/>
          </a:xfrm>
        </p:spPr>
        <p:txBody>
          <a:bodyPr/>
          <a:lstStyle/>
          <a:p>
            <a:pPr algn="ctr"/>
            <a:r>
              <a:rPr lang="ru-RU" dirty="0"/>
              <a:t>Обязанности кадровой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5F683-0E8E-47FF-A3AA-8CAE0A859E3C}"/>
              </a:ext>
            </a:extLst>
          </p:cNvPr>
          <p:cNvSpPr txBox="1"/>
          <p:nvPr/>
        </p:nvSpPr>
        <p:spPr>
          <a:xfrm>
            <a:off x="363894" y="1065958"/>
            <a:ext cx="11439330" cy="562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поиска, отбора и найма работников с необходимой квалификацией;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размера заработной платы, форм и порядка материального стимулирования работников предприятия;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приемлемого уровня трудовой и исполнительской дисциплины работников;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очередных отпусков работникам;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процедуры увольнения работников в соответствии с действующим законодательством.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5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63C6E-1CA5-4647-86F0-17EE2FB4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116816"/>
            <a:ext cx="4376057" cy="3727396"/>
          </a:xfrm>
        </p:spPr>
        <p:txBody>
          <a:bodyPr/>
          <a:lstStyle/>
          <a:p>
            <a:pPr algn="ctr"/>
            <a:r>
              <a:rPr lang="ru-RU" sz="3600" dirty="0"/>
              <a:t>Способы влияния менеджера на уровень исполнительской дисциплины работников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A6604C-CF1B-487A-895E-692D40902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36"/>
          <a:stretch/>
        </p:blipFill>
        <p:spPr>
          <a:xfrm>
            <a:off x="5682342" y="91065"/>
            <a:ext cx="6396127" cy="66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5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98C46-8485-4EE7-8F77-4C2CE8A5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71" y="303427"/>
            <a:ext cx="4401750" cy="3475471"/>
          </a:xfrm>
        </p:spPr>
        <p:txBody>
          <a:bodyPr/>
          <a:lstStyle/>
          <a:p>
            <a:pPr algn="ctr"/>
            <a:r>
              <a:rPr lang="ru-RU" sz="3600" dirty="0"/>
              <a:t>Способы влияния менеджера на уровень исполнительской дисциплины работников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B2D5F-C628-4F4B-B68A-BB52CBA01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90"/>
          <a:stretch/>
        </p:blipFill>
        <p:spPr>
          <a:xfrm>
            <a:off x="5439747" y="158620"/>
            <a:ext cx="6606073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9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41CAD-690D-4BD5-A475-787F2097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73" y="182130"/>
            <a:ext cx="11933853" cy="698383"/>
          </a:xfrm>
        </p:spPr>
        <p:txBody>
          <a:bodyPr/>
          <a:lstStyle/>
          <a:p>
            <a:pPr algn="ctr"/>
            <a:r>
              <a:rPr lang="ru-RU" sz="3600" dirty="0"/>
              <a:t>Оценка персонала в малом бизнесе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DA48D-44AB-49E3-B648-75FEED4EEEDE}"/>
              </a:ext>
            </a:extLst>
          </p:cNvPr>
          <p:cNvSpPr txBox="1"/>
          <p:nvPr/>
        </p:nvSpPr>
        <p:spPr>
          <a:xfrm>
            <a:off x="306354" y="1160431"/>
            <a:ext cx="1157928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Грамотно проведенная оценка позволяет обоснованно:</a:t>
            </a:r>
          </a:p>
          <a:p>
            <a:endParaRPr lang="ru-RU" sz="2000" dirty="0"/>
          </a:p>
          <a:p>
            <a:r>
              <a:rPr lang="ru-RU" sz="2000" dirty="0"/>
              <a:t>•	отобрать кандидатов при приеме на работу;</a:t>
            </a:r>
          </a:p>
          <a:p>
            <a:endParaRPr lang="ru-RU" sz="2000" dirty="0"/>
          </a:p>
          <a:p>
            <a:r>
              <a:rPr lang="ru-RU" sz="2000" dirty="0"/>
              <a:t>•	определить соответствия работников требованиям рабочего места, должности;</a:t>
            </a:r>
          </a:p>
          <a:p>
            <a:endParaRPr lang="ru-RU" sz="2000" dirty="0"/>
          </a:p>
          <a:p>
            <a:r>
              <a:rPr lang="ru-RU" sz="2000" dirty="0"/>
              <a:t>•	оценить эффективность труда работников для установления уровня оплаты и форм стимулирования;</a:t>
            </a:r>
          </a:p>
          <a:p>
            <a:endParaRPr lang="ru-RU" sz="2000" dirty="0"/>
          </a:p>
          <a:p>
            <a:r>
              <a:rPr lang="ru-RU" sz="2000" dirty="0"/>
              <a:t>•	сформировать список сотрудников для формирования кадрового резерва и планирования профессионального продвижения, карьеры;</a:t>
            </a:r>
          </a:p>
          <a:p>
            <a:endParaRPr lang="ru-RU" sz="2000" dirty="0"/>
          </a:p>
          <a:p>
            <a:r>
              <a:rPr lang="ru-RU" sz="2000" dirty="0"/>
              <a:t>•	выявить лидерские и профессиональные качества при подборе людей на ключевые позиции на предприятие;</a:t>
            </a:r>
          </a:p>
          <a:p>
            <a:endParaRPr lang="ru-RU" sz="2000" dirty="0"/>
          </a:p>
          <a:p>
            <a:r>
              <a:rPr lang="ru-RU" sz="2000" dirty="0"/>
              <a:t>•	подойти к повышению квалификации персонала и индивидуально разработать систему внутрифирменного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52653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BE0F2-724C-4EE7-B735-F82B5072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98" y="247444"/>
            <a:ext cx="11644604" cy="816245"/>
          </a:xfrm>
        </p:spPr>
        <p:txBody>
          <a:bodyPr/>
          <a:lstStyle/>
          <a:p>
            <a:pPr algn="ctr"/>
            <a:r>
              <a:rPr lang="ru-RU" sz="3600" dirty="0"/>
              <a:t>Оценка персонала в малом бизнесе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17A56-D682-4442-9528-2C5173343AE9}"/>
              </a:ext>
            </a:extLst>
          </p:cNvPr>
          <p:cNvSpPr txBox="1"/>
          <p:nvPr/>
        </p:nvSpPr>
        <p:spPr>
          <a:xfrm>
            <a:off x="339012" y="1704211"/>
            <a:ext cx="116446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Оценка персонала состоит из трех этапов:</a:t>
            </a:r>
          </a:p>
          <a:p>
            <a:endParaRPr lang="ru-RU" sz="2800" dirty="0"/>
          </a:p>
          <a:p>
            <a:r>
              <a:rPr lang="ru-RU" sz="2800" dirty="0"/>
              <a:t>•	разработки методики и выбор метода оценки персонала;</a:t>
            </a:r>
          </a:p>
          <a:p>
            <a:endParaRPr lang="ru-RU" sz="2800" dirty="0"/>
          </a:p>
          <a:p>
            <a:r>
              <a:rPr lang="ru-RU" sz="2800" dirty="0"/>
              <a:t>•	организация и проведение оценки на предприятии (в подразделениях, отделах и т.п.);</a:t>
            </a:r>
          </a:p>
          <a:p>
            <a:endParaRPr lang="ru-RU" sz="2800" dirty="0"/>
          </a:p>
          <a:p>
            <a:r>
              <a:rPr lang="ru-RU" sz="2800" dirty="0"/>
              <a:t>•	использование результатов оценки в работе с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238208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2416E-E22C-4E8F-AC6F-1DBF47E0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23" y="172799"/>
            <a:ext cx="4260980" cy="6526581"/>
          </a:xfrm>
        </p:spPr>
        <p:txBody>
          <a:bodyPr/>
          <a:lstStyle/>
          <a:p>
            <a:pPr algn="ctr"/>
            <a:r>
              <a:rPr lang="ru-RU" sz="3600" dirty="0"/>
              <a:t>Методы оценки персонала</a:t>
            </a:r>
            <a:br>
              <a:rPr lang="ru-RU" sz="3600" dirty="0"/>
            </a:br>
            <a:br>
              <a:rPr lang="ru-RU" sz="3600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Исторический (биографический)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Интервьюирование (собеседование)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Анкетирование (самооценка)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Социологический опрос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Наблюдение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FF2AD3-7EEC-4FF9-8EC8-D0C0C003F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62656"/>
          <a:stretch/>
        </p:blipFill>
        <p:spPr>
          <a:xfrm>
            <a:off x="5430416" y="83976"/>
            <a:ext cx="6671388" cy="67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8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810</Words>
  <Application>Microsoft Office PowerPoint</Application>
  <PresentationFormat>Широкоэкранный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Symbol</vt:lpstr>
      <vt:lpstr>Times New Roman</vt:lpstr>
      <vt:lpstr>Wingdings 3</vt:lpstr>
      <vt:lpstr>Ион</vt:lpstr>
      <vt:lpstr>ОЦЕНКА ПЕРСОНАЛА НА МАЛОМ ПРЕДПРИЯТИИ</vt:lpstr>
      <vt:lpstr>Стили управления руководителя</vt:lpstr>
      <vt:lpstr>Кадровая работа на малом предприятии</vt:lpstr>
      <vt:lpstr>Обязанности кадровой работы</vt:lpstr>
      <vt:lpstr>Способы влияния менеджера на уровень исполнительской дисциплины работников</vt:lpstr>
      <vt:lpstr>Способы влияния менеджера на уровень исполнительской дисциплины работников</vt:lpstr>
      <vt:lpstr>Оценка персонала в малом бизнесе</vt:lpstr>
      <vt:lpstr>Оценка персонала в малом бизнесе</vt:lpstr>
      <vt:lpstr>Методы оценки персонала  1. Исторический (биографический)  2. Интервьюирование (собеседование)  3. Анкетирование (самооценка)  4. Социологический опрос  5. Наблюдение</vt:lpstr>
      <vt:lpstr>Методы оценки персонала  6. Тестирование  7. Экспертные оценки  8. Критический инцидент  9. Деловая игра  10. Анализ конкретных ситуаций</vt:lpstr>
      <vt:lpstr>Презентация PowerPoint</vt:lpstr>
      <vt:lpstr>Разработка системы критериев оценки  </vt:lpstr>
      <vt:lpstr>Презентация PowerPoint</vt:lpstr>
      <vt:lpstr>Аттестация сотрудников</vt:lpstr>
      <vt:lpstr>Аттестационный лист</vt:lpstr>
      <vt:lpstr>Мотивация сотрудников</vt:lpstr>
      <vt:lpstr>Мотивация</vt:lpstr>
      <vt:lpstr>Организация контроля</vt:lpstr>
      <vt:lpstr>ИТОГИ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ПЕРСОНАЛА НА МАЛОМ ПРЕДПРИЯТИИ</dc:title>
  <dc:creator>pc</dc:creator>
  <cp:lastModifiedBy>PREMAUDIT</cp:lastModifiedBy>
  <cp:revision>38</cp:revision>
  <dcterms:created xsi:type="dcterms:W3CDTF">2020-11-09T09:51:32Z</dcterms:created>
  <dcterms:modified xsi:type="dcterms:W3CDTF">2020-11-12T09:07:22Z</dcterms:modified>
</cp:coreProperties>
</file>